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27A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7EE815-B49A-4210-BA78-D7952FD1C87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l-GR"/>
        </a:p>
      </dgm:t>
    </dgm:pt>
    <dgm:pt modelId="{0E822E12-A052-475F-9AB7-B6E7FF485957}">
      <dgm:prSet/>
      <dgm:spPr/>
      <dgm:t>
        <a:bodyPr/>
        <a:lstStyle/>
        <a:p>
          <a:pPr algn="ctr" rtl="0"/>
          <a:r>
            <a:rPr lang="el-GR" dirty="0" smtClean="0"/>
            <a:t>Ας το γνωρίσουμε</a:t>
          </a:r>
          <a:endParaRPr lang="el-GR" dirty="0"/>
        </a:p>
      </dgm:t>
    </dgm:pt>
    <dgm:pt modelId="{E0EC3D30-8E32-47EA-871E-EC91E5309130}" type="parTrans" cxnId="{4C384EFF-C989-4BCD-8144-C5A81FD89586}">
      <dgm:prSet/>
      <dgm:spPr/>
      <dgm:t>
        <a:bodyPr/>
        <a:lstStyle/>
        <a:p>
          <a:endParaRPr lang="el-GR"/>
        </a:p>
      </dgm:t>
    </dgm:pt>
    <dgm:pt modelId="{3EF7D6CE-90F4-4C91-BF4A-DCC162411479}" type="sibTrans" cxnId="{4C384EFF-C989-4BCD-8144-C5A81FD89586}">
      <dgm:prSet/>
      <dgm:spPr/>
      <dgm:t>
        <a:bodyPr/>
        <a:lstStyle/>
        <a:p>
          <a:endParaRPr lang="el-GR"/>
        </a:p>
      </dgm:t>
    </dgm:pt>
    <dgm:pt modelId="{203160AA-A563-4E31-9066-B28E83A1CA5A}" type="pres">
      <dgm:prSet presAssocID="{7C7EE815-B49A-4210-BA78-D7952FD1C87C}" presName="linear" presStyleCnt="0">
        <dgm:presLayoutVars>
          <dgm:animLvl val="lvl"/>
          <dgm:resizeHandles val="exact"/>
        </dgm:presLayoutVars>
      </dgm:prSet>
      <dgm:spPr/>
    </dgm:pt>
    <dgm:pt modelId="{1D9DBEE6-3DD2-48C3-BDC2-35ECFDF77D34}" type="pres">
      <dgm:prSet presAssocID="{0E822E12-A052-475F-9AB7-B6E7FF48595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DA20E8B-70C9-492D-BDE7-7BC3BE5F5FC8}" type="presOf" srcId="{7C7EE815-B49A-4210-BA78-D7952FD1C87C}" destId="{203160AA-A563-4E31-9066-B28E83A1CA5A}" srcOrd="0" destOrd="0" presId="urn:microsoft.com/office/officeart/2005/8/layout/vList2"/>
    <dgm:cxn modelId="{0890CCA4-6CA2-4592-B022-9C02BCE19F9F}" type="presOf" srcId="{0E822E12-A052-475F-9AB7-B6E7FF485957}" destId="{1D9DBEE6-3DD2-48C3-BDC2-35ECFDF77D34}" srcOrd="0" destOrd="0" presId="urn:microsoft.com/office/officeart/2005/8/layout/vList2"/>
    <dgm:cxn modelId="{4C384EFF-C989-4BCD-8144-C5A81FD89586}" srcId="{7C7EE815-B49A-4210-BA78-D7952FD1C87C}" destId="{0E822E12-A052-475F-9AB7-B6E7FF485957}" srcOrd="0" destOrd="0" parTransId="{E0EC3D30-8E32-47EA-871E-EC91E5309130}" sibTransId="{3EF7D6CE-90F4-4C91-BF4A-DCC162411479}"/>
    <dgm:cxn modelId="{1270D3B7-3BB8-45BB-A133-D39FFF1B88C2}" type="presParOf" srcId="{203160AA-A563-4E31-9066-B28E83A1CA5A}" destId="{1D9DBEE6-3DD2-48C3-BDC2-35ECFDF77D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9DBEE6-3DD2-48C3-BDC2-35ECFDF77D34}">
      <dsp:nvSpPr>
        <dsp:cNvPr id="0" name=""/>
        <dsp:cNvSpPr/>
      </dsp:nvSpPr>
      <dsp:spPr>
        <a:xfrm>
          <a:off x="0" y="4567"/>
          <a:ext cx="3168351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Ας το γνωρίσουμε</a:t>
          </a:r>
          <a:endParaRPr lang="el-GR" sz="2400" kern="1200" dirty="0"/>
        </a:p>
      </dsp:txBody>
      <dsp:txXfrm>
        <a:off x="0" y="4567"/>
        <a:ext cx="3168351" cy="575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7A7E">
            <a:alpha val="8862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CD48-5EC5-4E58-9F33-80E96C4ADD05}" type="datetimeFigureOut">
              <a:rPr lang="el-GR" smtClean="0"/>
              <a:t>13/1/2014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3686-9BD8-4B74-ABAE-702DEF336B92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wmf"/><Relationship Id="rId7" Type="http://schemas.openxmlformats.org/officeDocument/2006/relationships/diagramLayout" Target="../diagrams/layout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wmf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>
            <a:spLocks noChangeArrowheads="1"/>
          </p:cNvSpPr>
          <p:nvPr/>
        </p:nvSpPr>
        <p:spPr bwMode="auto">
          <a:xfrm>
            <a:off x="971600" y="116632"/>
            <a:ext cx="77057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 dirty="0">
                <a:latin typeface="Calibri" pitchFamily="34" charset="0"/>
              </a:rPr>
              <a:t>Δημοτικό Σχολείο Μενιδίου</a:t>
            </a:r>
          </a:p>
          <a:p>
            <a:pPr algn="ctr"/>
            <a:r>
              <a:rPr lang="el-GR" sz="1400" dirty="0">
                <a:latin typeface="Calibri" pitchFamily="34" charset="0"/>
              </a:rPr>
              <a:t>Σχ. Έτος: 2013-14</a:t>
            </a:r>
          </a:p>
          <a:p>
            <a:pPr algn="ctr"/>
            <a:r>
              <a:rPr lang="el-GR" sz="1400" dirty="0" smtClean="0">
                <a:latin typeface="Calibri" pitchFamily="34" charset="0"/>
              </a:rPr>
              <a:t>Φυσικά Ε</a:t>
            </a:r>
            <a:r>
              <a:rPr lang="el-GR" sz="1400" dirty="0">
                <a:latin typeface="Calibri" pitchFamily="34" charset="0"/>
              </a:rPr>
              <a:t>΄ </a:t>
            </a:r>
            <a:r>
              <a:rPr lang="el-GR" sz="1400" dirty="0" smtClean="0">
                <a:latin typeface="Calibri" pitchFamily="34" charset="0"/>
              </a:rPr>
              <a:t>¨Ηλεκτρισμός¨ « Στατικός Ηλεκτρισμός» </a:t>
            </a:r>
            <a:endParaRPr lang="el-GR" sz="1400" dirty="0">
              <a:latin typeface="Calibri" pitchFamily="34" charset="0"/>
            </a:endParaRPr>
          </a:p>
          <a:p>
            <a:pPr algn="ctr"/>
            <a:r>
              <a:rPr lang="el-GR" sz="900" dirty="0">
                <a:latin typeface="Calibri" pitchFamily="34" charset="0"/>
              </a:rPr>
              <a:t>Υπεύθυνος τάξης: Γεωργακόπουλος Ανδρέας</a:t>
            </a:r>
          </a:p>
        </p:txBody>
      </p:sp>
      <p:pic>
        <p:nvPicPr>
          <p:cNvPr id="4" name="3 - Εικόνα" descr="Εικόνα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916832"/>
            <a:ext cx="2876191" cy="28761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- TextBox"/>
          <p:cNvSpPr txBox="1"/>
          <p:nvPr/>
        </p:nvSpPr>
        <p:spPr>
          <a:xfrm>
            <a:off x="3563888" y="1268760"/>
            <a:ext cx="259228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err="1" smtClean="0"/>
              <a:t>Ήλεκτρον</a:t>
            </a:r>
            <a:r>
              <a:rPr lang="el-GR" dirty="0" smtClean="0"/>
              <a:t> ή Κεχριμπάρι</a:t>
            </a:r>
            <a:endParaRPr lang="el-GR" dirty="0"/>
          </a:p>
        </p:txBody>
      </p:sp>
      <p:pic>
        <p:nvPicPr>
          <p:cNvPr id="1028" name="Picture 4" descr="Αρχαίος Έλληνα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636912"/>
            <a:ext cx="2857500" cy="2505076"/>
          </a:xfrm>
          <a:prstGeom prst="rect">
            <a:avLst/>
          </a:prstGeom>
          <a:noFill/>
        </p:spPr>
      </p:pic>
      <p:sp>
        <p:nvSpPr>
          <p:cNvPr id="8" name="7 - Ελλειψοειδής επεξήγηση"/>
          <p:cNvSpPr/>
          <p:nvPr/>
        </p:nvSpPr>
        <p:spPr>
          <a:xfrm>
            <a:off x="539552" y="764704"/>
            <a:ext cx="2592288" cy="1296144"/>
          </a:xfrm>
          <a:prstGeom prst="wedgeEllipseCallout">
            <a:avLst>
              <a:gd name="adj1" fmla="val 5792"/>
              <a:gd name="adj2" fmla="val 8764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000" b="1" dirty="0" smtClean="0">
                <a:solidFill>
                  <a:srgbClr val="00B050"/>
                </a:solidFill>
              </a:rPr>
              <a:t>Καταπληκτικό</a:t>
            </a:r>
            <a:r>
              <a:rPr lang="el-GR" dirty="0" smtClean="0">
                <a:solidFill>
                  <a:srgbClr val="00B050"/>
                </a:solidFill>
              </a:rPr>
              <a:t>!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755576" y="5373216"/>
            <a:ext cx="7632848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Οι αρχαίοι Έλληνες γνώριζαν ότι το </a:t>
            </a:r>
            <a:r>
              <a:rPr lang="el-GR" dirty="0" err="1" smtClean="0"/>
              <a:t>ήλεκτρον</a:t>
            </a:r>
            <a:r>
              <a:rPr lang="el-GR" dirty="0" smtClean="0"/>
              <a:t> είχε μια «</a:t>
            </a:r>
            <a:r>
              <a:rPr lang="el-GR" b="1" dirty="0" smtClean="0"/>
              <a:t>μαγική</a:t>
            </a:r>
            <a:r>
              <a:rPr lang="el-GR" dirty="0" smtClean="0"/>
              <a:t>» ιδιότητα όταν το έτριβαν σε ένα ύφασμα. 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Ο </a:t>
            </a:r>
            <a:r>
              <a:rPr lang="el-GR" b="1" dirty="0" smtClean="0"/>
              <a:t>ηλεκτρισμός</a:t>
            </a:r>
            <a:r>
              <a:rPr lang="el-GR" dirty="0" smtClean="0"/>
              <a:t> πήρε το όνομά του από το </a:t>
            </a:r>
            <a:r>
              <a:rPr lang="el-GR" b="1" dirty="0" err="1" smtClean="0"/>
              <a:t>ήλεκτρον</a:t>
            </a:r>
            <a:r>
              <a:rPr lang="el-GR" b="1" dirty="0" smtClean="0"/>
              <a:t>.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MC90011345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692696"/>
            <a:ext cx="1273956" cy="1369567"/>
          </a:xfrm>
          <a:prstGeom prst="rect">
            <a:avLst/>
          </a:prstGeom>
        </p:spPr>
      </p:pic>
      <p:pic>
        <p:nvPicPr>
          <p:cNvPr id="4" name="3 - Εικόνα" descr="MC900299809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764704"/>
            <a:ext cx="1814170" cy="1117397"/>
          </a:xfrm>
          <a:prstGeom prst="rect">
            <a:avLst/>
          </a:prstGeom>
        </p:spPr>
      </p:pic>
      <p:pic>
        <p:nvPicPr>
          <p:cNvPr id="5" name="4 - Εικόνα" descr="MC90044173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260648"/>
            <a:ext cx="2160240" cy="2160240"/>
          </a:xfrm>
          <a:prstGeom prst="rect">
            <a:avLst/>
          </a:prstGeom>
        </p:spPr>
      </p:pic>
      <p:pic>
        <p:nvPicPr>
          <p:cNvPr id="6" name="5 - Εικόνα" descr="MC900232723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908720"/>
            <a:ext cx="1944216" cy="1025050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395536" y="2492896"/>
            <a:ext cx="8568952" cy="1938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400" dirty="0" smtClean="0"/>
              <a:t>Αν κοιτάξουμε γύρω μας, θα διαπιστώσουμε ότι μας περιβάλλει ένα μεγάλο πλήθος διαφορετικών </a:t>
            </a:r>
            <a:r>
              <a:rPr lang="el-GR" sz="2400" b="1" dirty="0" smtClean="0"/>
              <a:t>υλικών</a:t>
            </a:r>
            <a:r>
              <a:rPr lang="el-GR" sz="2400" dirty="0" smtClean="0"/>
              <a:t> σωμάτων.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Ότι υπάρχει στο σύμπαν αποτελείται από </a:t>
            </a:r>
            <a:r>
              <a:rPr lang="el-GR" sz="2400" b="1" dirty="0" smtClean="0"/>
              <a:t>ύλη</a:t>
            </a:r>
            <a:r>
              <a:rPr lang="el-GR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Το </a:t>
            </a:r>
            <a:r>
              <a:rPr lang="el-GR" sz="2400" b="1" dirty="0" smtClean="0"/>
              <a:t>μόριο</a:t>
            </a:r>
            <a:r>
              <a:rPr lang="el-GR" sz="2400" dirty="0" smtClean="0"/>
              <a:t> είναι το </a:t>
            </a:r>
            <a:r>
              <a:rPr lang="el-GR" sz="2400" b="1" dirty="0" smtClean="0"/>
              <a:t>μικρότερο</a:t>
            </a:r>
            <a:r>
              <a:rPr lang="el-GR" sz="2400" dirty="0" smtClean="0"/>
              <a:t> σωματίδιο της ύλης.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Τα μόρια αποτελούνται από μικρότερα σωματίδια τα </a:t>
            </a:r>
            <a:r>
              <a:rPr lang="el-GR" sz="2400" b="1" dirty="0" smtClean="0"/>
              <a:t>άτομα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2699792" y="5085184"/>
          <a:ext cx="3168352" cy="58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i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7920880" cy="3960440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2411760" y="33265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</a:rPr>
              <a:t>Τα σωματίδια του άτομο</a:t>
            </a:r>
            <a:endParaRPr lang="el-GR" sz="2800" b="1" dirty="0">
              <a:solidFill>
                <a:srgbClr val="FFFF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372200" y="1124744"/>
            <a:ext cx="2376264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l-GR" b="1" dirty="0" smtClean="0"/>
              <a:t>πρωτόνια</a:t>
            </a:r>
            <a:r>
              <a:rPr lang="el-GR" dirty="0" smtClean="0"/>
              <a:t> έχουν θετικό ηλεκτρικό φορτίο</a:t>
            </a:r>
            <a:endParaRPr lang="el-GR" dirty="0"/>
          </a:p>
        </p:txBody>
      </p:sp>
      <p:sp>
        <p:nvSpPr>
          <p:cNvPr id="6" name="5 - Συν"/>
          <p:cNvSpPr/>
          <p:nvPr/>
        </p:nvSpPr>
        <p:spPr>
          <a:xfrm>
            <a:off x="8172400" y="2276872"/>
            <a:ext cx="648072" cy="648072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107504" y="1124744"/>
            <a:ext cx="2448272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l-GR" b="1" dirty="0" smtClean="0"/>
              <a:t>ηλεκτρόνια</a:t>
            </a:r>
            <a:r>
              <a:rPr lang="el-GR" dirty="0" smtClean="0"/>
              <a:t> έχουν αρνητικό ηλεκτρικό φορτίο</a:t>
            </a:r>
            <a:endParaRPr lang="el-GR" dirty="0"/>
          </a:p>
        </p:txBody>
      </p:sp>
      <p:sp>
        <p:nvSpPr>
          <p:cNvPr id="8" name="7 - Μείον"/>
          <p:cNvSpPr/>
          <p:nvPr/>
        </p:nvSpPr>
        <p:spPr>
          <a:xfrm>
            <a:off x="0" y="2852936"/>
            <a:ext cx="648072" cy="504056"/>
          </a:xfrm>
          <a:prstGeom prst="mathMin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6444208" y="3717032"/>
            <a:ext cx="2376264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Τα </a:t>
            </a:r>
            <a:r>
              <a:rPr lang="el-GR" b="1" dirty="0" smtClean="0"/>
              <a:t>νετρόνια δεν </a:t>
            </a:r>
            <a:r>
              <a:rPr lang="el-GR" dirty="0" smtClean="0"/>
              <a:t>έχουν ηλεκτρικό φορτίο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331640" y="33265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FFFF00"/>
                </a:solidFill>
              </a:rPr>
              <a:t>Ας δούμε τώρα πότε ηλεκτρίζεται ένα σώμα.</a:t>
            </a:r>
            <a:endParaRPr lang="el-GR" sz="2400" b="1" dirty="0">
              <a:solidFill>
                <a:srgbClr val="FFFF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467544" y="1052736"/>
            <a:ext cx="7848872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000" b="1" dirty="0" smtClean="0"/>
              <a:t>Σε ένα άτομο ο αριθμός πρωτονίων και ηλεκτρονίων είναι ίδιος.</a:t>
            </a:r>
          </a:p>
          <a:p>
            <a:pPr>
              <a:buFont typeface="Wingdings" pitchFamily="2" charset="2"/>
              <a:buChar char="Ø"/>
            </a:pPr>
            <a:r>
              <a:rPr lang="el-GR" sz="2000" b="1" dirty="0" smtClean="0"/>
              <a:t>Το άτομο είναι ηλεκτρικά ουδέτερο.</a:t>
            </a:r>
            <a:endParaRPr lang="el-GR" sz="20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2627784" y="2132856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rgbClr val="FFFF00"/>
                </a:solidFill>
              </a:rPr>
              <a:t>Πότε ηλεκτρίζεται;</a:t>
            </a:r>
            <a:endParaRPr lang="el-GR" sz="2800" b="1" dirty="0">
              <a:solidFill>
                <a:srgbClr val="FFFF00"/>
              </a:solidFill>
            </a:endParaRPr>
          </a:p>
        </p:txBody>
      </p:sp>
      <p:pic>
        <p:nvPicPr>
          <p:cNvPr id="5" name="4 - Εικόνα" descr="MC90011345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2924944"/>
            <a:ext cx="2009431" cy="2160240"/>
          </a:xfrm>
          <a:prstGeom prst="rect">
            <a:avLst/>
          </a:prstGeom>
        </p:spPr>
      </p:pic>
      <p:sp>
        <p:nvSpPr>
          <p:cNvPr id="6" name="5 - Συν"/>
          <p:cNvSpPr/>
          <p:nvPr/>
        </p:nvSpPr>
        <p:spPr>
          <a:xfrm>
            <a:off x="1043608" y="3356992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Συν"/>
          <p:cNvSpPr/>
          <p:nvPr/>
        </p:nvSpPr>
        <p:spPr>
          <a:xfrm>
            <a:off x="1187624" y="3645024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Συν"/>
          <p:cNvSpPr/>
          <p:nvPr/>
        </p:nvSpPr>
        <p:spPr>
          <a:xfrm>
            <a:off x="1331640" y="3933056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9" name="8 - Συν"/>
          <p:cNvSpPr/>
          <p:nvPr/>
        </p:nvSpPr>
        <p:spPr>
          <a:xfrm>
            <a:off x="1475656" y="4221088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" name="9 - Συν"/>
          <p:cNvSpPr/>
          <p:nvPr/>
        </p:nvSpPr>
        <p:spPr>
          <a:xfrm>
            <a:off x="1619672" y="4509120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1" name="10 - Μείον"/>
          <p:cNvSpPr/>
          <p:nvPr/>
        </p:nvSpPr>
        <p:spPr>
          <a:xfrm>
            <a:off x="1547664" y="3284984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Μείον"/>
          <p:cNvSpPr/>
          <p:nvPr/>
        </p:nvSpPr>
        <p:spPr>
          <a:xfrm>
            <a:off x="1619672" y="3573016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Μείον"/>
          <p:cNvSpPr/>
          <p:nvPr/>
        </p:nvSpPr>
        <p:spPr>
          <a:xfrm>
            <a:off x="1691680" y="3861048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Μείον"/>
          <p:cNvSpPr/>
          <p:nvPr/>
        </p:nvSpPr>
        <p:spPr>
          <a:xfrm>
            <a:off x="1835696" y="4149080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Μείον"/>
          <p:cNvSpPr/>
          <p:nvPr/>
        </p:nvSpPr>
        <p:spPr>
          <a:xfrm>
            <a:off x="1979712" y="4365104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323528" y="530120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Όταν </a:t>
            </a:r>
            <a:r>
              <a:rPr lang="el-GR" b="1" dirty="0" smtClean="0">
                <a:solidFill>
                  <a:srgbClr val="FFFF00"/>
                </a:solidFill>
              </a:rPr>
              <a:t>χάνει</a:t>
            </a:r>
            <a:r>
              <a:rPr lang="el-GR" dirty="0" smtClean="0"/>
              <a:t> ηλεκτρόνια και λέμε ότι  φορτίστηκε </a:t>
            </a:r>
            <a:r>
              <a:rPr lang="el-GR" b="1" dirty="0" smtClean="0">
                <a:solidFill>
                  <a:srgbClr val="FFFF00"/>
                </a:solidFill>
              </a:rPr>
              <a:t>θετικά</a:t>
            </a:r>
            <a:r>
              <a:rPr lang="el-GR" b="1" dirty="0" smtClean="0"/>
              <a:t>.</a:t>
            </a:r>
          </a:p>
        </p:txBody>
      </p:sp>
      <p:pic>
        <p:nvPicPr>
          <p:cNvPr id="22" name="21 - Εικόνα" descr="MC90043616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636912"/>
            <a:ext cx="2203505" cy="2498462"/>
          </a:xfrm>
          <a:prstGeom prst="rect">
            <a:avLst/>
          </a:prstGeom>
        </p:spPr>
      </p:pic>
      <p:grpSp>
        <p:nvGrpSpPr>
          <p:cNvPr id="37" name="36 - Ομάδα"/>
          <p:cNvGrpSpPr/>
          <p:nvPr/>
        </p:nvGrpSpPr>
        <p:grpSpPr>
          <a:xfrm>
            <a:off x="6660232" y="3140968"/>
            <a:ext cx="1008112" cy="1152128"/>
            <a:chOff x="6660232" y="3140968"/>
            <a:chExt cx="1008112" cy="1152128"/>
          </a:xfrm>
        </p:grpSpPr>
        <p:sp>
          <p:nvSpPr>
            <p:cNvPr id="23" name="22 - Συν"/>
            <p:cNvSpPr/>
            <p:nvPr/>
          </p:nvSpPr>
          <p:spPr>
            <a:xfrm>
              <a:off x="6660232" y="3140968"/>
              <a:ext cx="360040" cy="288032"/>
            </a:xfrm>
            <a:prstGeom prst="math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25" name="24 - Συν"/>
            <p:cNvSpPr/>
            <p:nvPr/>
          </p:nvSpPr>
          <p:spPr>
            <a:xfrm>
              <a:off x="6876256" y="3429000"/>
              <a:ext cx="360040" cy="288032"/>
            </a:xfrm>
            <a:prstGeom prst="math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26" name="25 - Συν"/>
            <p:cNvSpPr/>
            <p:nvPr/>
          </p:nvSpPr>
          <p:spPr>
            <a:xfrm>
              <a:off x="7092280" y="3717032"/>
              <a:ext cx="360040" cy="288032"/>
            </a:xfrm>
            <a:prstGeom prst="math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FF0000"/>
                </a:solidFill>
              </a:endParaRPr>
            </a:p>
          </p:txBody>
        </p:sp>
        <p:sp>
          <p:nvSpPr>
            <p:cNvPr id="27" name="26 - Συν"/>
            <p:cNvSpPr/>
            <p:nvPr/>
          </p:nvSpPr>
          <p:spPr>
            <a:xfrm>
              <a:off x="7308304" y="4005064"/>
              <a:ext cx="360040" cy="288032"/>
            </a:xfrm>
            <a:prstGeom prst="mathPl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37 - Ομάδα"/>
          <p:cNvGrpSpPr/>
          <p:nvPr/>
        </p:nvGrpSpPr>
        <p:grpSpPr>
          <a:xfrm>
            <a:off x="6372200" y="3284984"/>
            <a:ext cx="864096" cy="1152128"/>
            <a:chOff x="6372200" y="3284984"/>
            <a:chExt cx="864096" cy="1152128"/>
          </a:xfrm>
        </p:grpSpPr>
        <p:sp>
          <p:nvSpPr>
            <p:cNvPr id="28" name="27 - Μείον"/>
            <p:cNvSpPr/>
            <p:nvPr/>
          </p:nvSpPr>
          <p:spPr>
            <a:xfrm>
              <a:off x="6372200" y="3284984"/>
              <a:ext cx="288032" cy="288032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29" name="28 - Μείον"/>
            <p:cNvSpPr/>
            <p:nvPr/>
          </p:nvSpPr>
          <p:spPr>
            <a:xfrm>
              <a:off x="6516216" y="3573016"/>
              <a:ext cx="288032" cy="288032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0" name="29 - Μείον"/>
            <p:cNvSpPr/>
            <p:nvPr/>
          </p:nvSpPr>
          <p:spPr>
            <a:xfrm>
              <a:off x="6732240" y="3861048"/>
              <a:ext cx="288032" cy="288032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  <p:sp>
          <p:nvSpPr>
            <p:cNvPr id="31" name="30 - Μείον"/>
            <p:cNvSpPr/>
            <p:nvPr/>
          </p:nvSpPr>
          <p:spPr>
            <a:xfrm>
              <a:off x="6948264" y="4149080"/>
              <a:ext cx="288032" cy="288032"/>
            </a:xfrm>
            <a:prstGeom prst="mathMinus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/>
            </a:p>
          </p:txBody>
        </p:sp>
      </p:grpSp>
      <p:sp>
        <p:nvSpPr>
          <p:cNvPr id="32" name="31 - TextBox"/>
          <p:cNvSpPr txBox="1"/>
          <p:nvPr/>
        </p:nvSpPr>
        <p:spPr>
          <a:xfrm>
            <a:off x="5652120" y="5301208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Όταν </a:t>
            </a:r>
            <a:r>
              <a:rPr lang="el-GR" b="1" dirty="0" smtClean="0">
                <a:solidFill>
                  <a:srgbClr val="FFFF00"/>
                </a:solidFill>
              </a:rPr>
              <a:t>παίρνει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ηλεκτρόνια και λέμε ότι  φορτίστηκε </a:t>
            </a:r>
            <a:r>
              <a:rPr lang="el-GR" b="1" dirty="0" smtClean="0">
                <a:solidFill>
                  <a:srgbClr val="FFFF00"/>
                </a:solidFill>
              </a:rPr>
              <a:t>αρνητικά</a:t>
            </a:r>
            <a:r>
              <a:rPr lang="el-GR" b="1" dirty="0" smtClean="0"/>
              <a:t>.</a:t>
            </a:r>
          </a:p>
        </p:txBody>
      </p:sp>
      <p:sp>
        <p:nvSpPr>
          <p:cNvPr id="33" name="32 - Μείον"/>
          <p:cNvSpPr/>
          <p:nvPr/>
        </p:nvSpPr>
        <p:spPr>
          <a:xfrm>
            <a:off x="6228184" y="3501008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4" name="33 - Μείον"/>
          <p:cNvSpPr/>
          <p:nvPr/>
        </p:nvSpPr>
        <p:spPr>
          <a:xfrm>
            <a:off x="6300192" y="3717032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5" name="34 - Μείον"/>
          <p:cNvSpPr/>
          <p:nvPr/>
        </p:nvSpPr>
        <p:spPr>
          <a:xfrm>
            <a:off x="6444208" y="4005064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41" name="40 - TextBox"/>
          <p:cNvSpPr txBox="1"/>
          <p:nvPr/>
        </p:nvSpPr>
        <p:spPr>
          <a:xfrm>
            <a:off x="2771800" y="3140968"/>
            <a:ext cx="3096344" cy="15696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Μόνο τα </a:t>
            </a:r>
            <a:r>
              <a:rPr lang="el-GR" sz="2400" b="1" dirty="0" smtClean="0">
                <a:solidFill>
                  <a:srgbClr val="000099"/>
                </a:solidFill>
              </a:rPr>
              <a:t>ηλεκτρόνια</a:t>
            </a:r>
            <a:r>
              <a:rPr lang="el-GR" sz="2400" b="1" dirty="0" smtClean="0"/>
              <a:t> μπορούν να μεταφερθούν από το ένα σώμα στο άλλο.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/>
      <p:bldP spid="32" grpId="0"/>
      <p:bldP spid="33" grpId="0" animBg="1"/>
      <p:bldP spid="34" grpId="0" animBg="1"/>
      <p:bldP spid="35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755576" y="476672"/>
            <a:ext cx="784887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Όταν τα ηλεκτρόνια με την </a:t>
            </a:r>
            <a:r>
              <a:rPr lang="el-GR" b="1" dirty="0" smtClean="0"/>
              <a:t>τριβή</a:t>
            </a:r>
            <a:r>
              <a:rPr lang="el-GR" dirty="0" smtClean="0"/>
              <a:t> μεταφερθούν από το ένα σώμα στο άλλο, </a:t>
            </a:r>
            <a:r>
              <a:rPr lang="el-GR" b="1" dirty="0" smtClean="0"/>
              <a:t>δεν</a:t>
            </a:r>
            <a:r>
              <a:rPr lang="el-GR" dirty="0" smtClean="0"/>
              <a:t> κινούνται μέσα σε αυτό αλλά μένουν </a:t>
            </a:r>
            <a:r>
              <a:rPr lang="el-GR" b="1" dirty="0" smtClean="0"/>
              <a:t>σταθερά</a:t>
            </a:r>
            <a:r>
              <a:rPr lang="el-GR" dirty="0" smtClean="0"/>
              <a:t> και ονομάζονται </a:t>
            </a:r>
            <a:r>
              <a:rPr lang="el-GR" b="1" dirty="0" smtClean="0"/>
              <a:t>στατικά</a:t>
            </a:r>
            <a:r>
              <a:rPr lang="el-GR" dirty="0" smtClean="0"/>
              <a:t>. Ενώ το φαινόμενο, </a:t>
            </a:r>
            <a:r>
              <a:rPr lang="el-GR" b="1" dirty="0" smtClean="0"/>
              <a:t>στατικός ηλεκτρισμός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3" name="2 - Εικόνα" descr="MC900113450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2924944"/>
            <a:ext cx="2009431" cy="2160240"/>
          </a:xfrm>
          <a:prstGeom prst="rect">
            <a:avLst/>
          </a:prstGeom>
        </p:spPr>
      </p:pic>
      <p:sp>
        <p:nvSpPr>
          <p:cNvPr id="5" name="4 - Συν"/>
          <p:cNvSpPr/>
          <p:nvPr/>
        </p:nvSpPr>
        <p:spPr>
          <a:xfrm>
            <a:off x="1043608" y="3356992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5 - Συν"/>
          <p:cNvSpPr/>
          <p:nvPr/>
        </p:nvSpPr>
        <p:spPr>
          <a:xfrm>
            <a:off x="1187624" y="3645024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7" name="6 - Συν"/>
          <p:cNvSpPr/>
          <p:nvPr/>
        </p:nvSpPr>
        <p:spPr>
          <a:xfrm>
            <a:off x="1331640" y="3933056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8" name="7 - Συν"/>
          <p:cNvSpPr/>
          <p:nvPr/>
        </p:nvSpPr>
        <p:spPr>
          <a:xfrm>
            <a:off x="1475656" y="4221088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9" name="8 - Συν"/>
          <p:cNvSpPr/>
          <p:nvPr/>
        </p:nvSpPr>
        <p:spPr>
          <a:xfrm>
            <a:off x="1619672" y="4509120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0" name="9 - Μείον"/>
          <p:cNvSpPr/>
          <p:nvPr/>
        </p:nvSpPr>
        <p:spPr>
          <a:xfrm>
            <a:off x="1547664" y="3284984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Μείον"/>
          <p:cNvSpPr/>
          <p:nvPr/>
        </p:nvSpPr>
        <p:spPr>
          <a:xfrm>
            <a:off x="1619672" y="3573016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Μείον"/>
          <p:cNvSpPr/>
          <p:nvPr/>
        </p:nvSpPr>
        <p:spPr>
          <a:xfrm>
            <a:off x="1691680" y="3861048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Μείον"/>
          <p:cNvSpPr/>
          <p:nvPr/>
        </p:nvSpPr>
        <p:spPr>
          <a:xfrm>
            <a:off x="1835696" y="4149080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Μείον"/>
          <p:cNvSpPr/>
          <p:nvPr/>
        </p:nvSpPr>
        <p:spPr>
          <a:xfrm>
            <a:off x="1979712" y="4365104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5" name="14 - Εικόνα" descr="MC90043616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2636912"/>
            <a:ext cx="2203505" cy="2498462"/>
          </a:xfrm>
          <a:prstGeom prst="rect">
            <a:avLst/>
          </a:prstGeom>
        </p:spPr>
      </p:pic>
      <p:sp>
        <p:nvSpPr>
          <p:cNvPr id="17" name="16 - Συν"/>
          <p:cNvSpPr/>
          <p:nvPr/>
        </p:nvSpPr>
        <p:spPr>
          <a:xfrm>
            <a:off x="6660232" y="3140968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8" name="17 - Συν"/>
          <p:cNvSpPr/>
          <p:nvPr/>
        </p:nvSpPr>
        <p:spPr>
          <a:xfrm>
            <a:off x="6804248" y="3429000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9" name="18 - Συν"/>
          <p:cNvSpPr/>
          <p:nvPr/>
        </p:nvSpPr>
        <p:spPr>
          <a:xfrm>
            <a:off x="7092280" y="3717032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0" name="19 - Συν"/>
          <p:cNvSpPr/>
          <p:nvPr/>
        </p:nvSpPr>
        <p:spPr>
          <a:xfrm>
            <a:off x="7308304" y="4005064"/>
            <a:ext cx="360040" cy="28803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22" name="21 - Μείον"/>
          <p:cNvSpPr/>
          <p:nvPr/>
        </p:nvSpPr>
        <p:spPr>
          <a:xfrm>
            <a:off x="6372200" y="3284984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3" name="22 - Μείον"/>
          <p:cNvSpPr/>
          <p:nvPr/>
        </p:nvSpPr>
        <p:spPr>
          <a:xfrm>
            <a:off x="6516216" y="3573016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4" name="23 - Μείον"/>
          <p:cNvSpPr/>
          <p:nvPr/>
        </p:nvSpPr>
        <p:spPr>
          <a:xfrm>
            <a:off x="6732240" y="3861048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5" name="24 - Μείον"/>
          <p:cNvSpPr/>
          <p:nvPr/>
        </p:nvSpPr>
        <p:spPr>
          <a:xfrm>
            <a:off x="6948264" y="4149080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6" name="25 - Μείον"/>
          <p:cNvSpPr/>
          <p:nvPr/>
        </p:nvSpPr>
        <p:spPr>
          <a:xfrm>
            <a:off x="6228184" y="3501008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Μείον"/>
          <p:cNvSpPr/>
          <p:nvPr/>
        </p:nvSpPr>
        <p:spPr>
          <a:xfrm>
            <a:off x="6300192" y="3717032"/>
            <a:ext cx="288032" cy="288032"/>
          </a:xfrm>
          <a:prstGeom prst="mathMin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8" name="27 - TextBox"/>
          <p:cNvSpPr txBox="1"/>
          <p:nvPr/>
        </p:nvSpPr>
        <p:spPr>
          <a:xfrm>
            <a:off x="395536" y="5157192"/>
            <a:ext cx="208823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Φορτίστηκε </a:t>
            </a:r>
            <a:r>
              <a:rPr lang="el-GR" b="1" dirty="0" smtClean="0"/>
              <a:t>θετικά</a:t>
            </a:r>
            <a:endParaRPr lang="el-GR" b="1" dirty="0"/>
          </a:p>
        </p:txBody>
      </p:sp>
      <p:sp>
        <p:nvSpPr>
          <p:cNvPr id="29" name="28 - TextBox"/>
          <p:cNvSpPr txBox="1"/>
          <p:nvPr/>
        </p:nvSpPr>
        <p:spPr>
          <a:xfrm>
            <a:off x="6228184" y="5229200"/>
            <a:ext cx="223224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Φορτίστηκε </a:t>
            </a:r>
            <a:r>
              <a:rPr lang="el-GR" b="1" dirty="0" smtClean="0"/>
              <a:t>αρνητικά</a:t>
            </a:r>
            <a:endParaRPr lang="el-GR" b="1" dirty="0"/>
          </a:p>
        </p:txBody>
      </p:sp>
      <p:sp>
        <p:nvSpPr>
          <p:cNvPr id="30" name="29 - TextBox"/>
          <p:cNvSpPr txBox="1"/>
          <p:nvPr/>
        </p:nvSpPr>
        <p:spPr>
          <a:xfrm>
            <a:off x="2267744" y="5733256"/>
            <a:ext cx="40324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Τα </a:t>
            </a:r>
            <a:r>
              <a:rPr lang="el-GR" b="1" dirty="0" smtClean="0">
                <a:solidFill>
                  <a:srgbClr val="FFFF00"/>
                </a:solidFill>
              </a:rPr>
              <a:t>ετερώνυμα</a:t>
            </a:r>
            <a:r>
              <a:rPr lang="el-GR" b="1" dirty="0" smtClean="0"/>
              <a:t> φορτία έλκονται </a:t>
            </a:r>
            <a:endParaRPr lang="el-GR" b="1" dirty="0"/>
          </a:p>
        </p:txBody>
      </p:sp>
      <p:sp>
        <p:nvSpPr>
          <p:cNvPr id="31" name="30 - TextBox"/>
          <p:cNvSpPr txBox="1"/>
          <p:nvPr/>
        </p:nvSpPr>
        <p:spPr>
          <a:xfrm>
            <a:off x="2267744" y="6309320"/>
            <a:ext cx="40324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Τα </a:t>
            </a:r>
            <a:r>
              <a:rPr lang="el-GR" b="1" dirty="0" smtClean="0">
                <a:solidFill>
                  <a:srgbClr val="000099"/>
                </a:solidFill>
              </a:rPr>
              <a:t>ομώνυμα</a:t>
            </a:r>
            <a:r>
              <a:rPr lang="el-GR" b="1" dirty="0" smtClean="0"/>
              <a:t> φορτία απωθούνται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1" grpId="1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230</Words>
  <Application>Microsoft Office PowerPoint</Application>
  <PresentationFormat>Προβολή στην οθόνη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18</cp:revision>
  <dcterms:created xsi:type="dcterms:W3CDTF">2014-01-13T13:44:44Z</dcterms:created>
  <dcterms:modified xsi:type="dcterms:W3CDTF">2014-01-13T16:42:56Z</dcterms:modified>
</cp:coreProperties>
</file>